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8" r:id="rId17"/>
    <p:sldId id="272" r:id="rId18"/>
    <p:sldId id="271" r:id="rId19"/>
    <p:sldId id="273" r:id="rId20"/>
    <p:sldId id="274" r:id="rId21"/>
    <p:sldId id="276" r:id="rId22"/>
    <p:sldId id="275" r:id="rId23"/>
    <p:sldId id="277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853F4-D960-48BC-AA28-3B1CFBD462CF}" type="datetimeFigureOut">
              <a:rPr lang="es-CO" smtClean="0"/>
              <a:t>22/06/2017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0B45E-B29B-4582-87C2-FCC4855924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483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3E44BDE-2AB0-49D2-8E67-B5D3E7155170}" type="datetime8">
              <a:rPr lang="en-US" smtClean="0">
                <a:solidFill>
                  <a:prstClr val="black"/>
                </a:solidFill>
              </a:rPr>
              <a:t>6/22/2017 4:18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918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109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745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219">
              <a:lnSpc>
                <a:spcPct val="150000"/>
              </a:lnSpc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701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219">
              <a:lnSpc>
                <a:spcPct val="150000"/>
              </a:lnSpc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74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219">
              <a:lnSpc>
                <a:spcPct val="150000"/>
              </a:lnSpc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874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219">
              <a:lnSpc>
                <a:spcPct val="150000"/>
              </a:lnSpc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309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219">
              <a:lnSpc>
                <a:spcPct val="150000"/>
              </a:lnSpc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166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219">
              <a:lnSpc>
                <a:spcPct val="150000"/>
              </a:lnSpc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109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219">
              <a:lnSpc>
                <a:spcPct val="150000"/>
              </a:lnSpc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44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21A6E-B3AE-4F41-9375-CA5C14DB5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91A356-12FD-4DF1-8968-48D243ECF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0F452B-E259-4EE7-AF4F-6EA00AFC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CB7D-414E-49EC-B4CE-9CD4415797C2}" type="datetimeFigureOut">
              <a:rPr lang="es-CO" smtClean="0"/>
              <a:t>22/06/2017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CCB940-0185-48F6-8931-31C996C0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21BEA1-49CA-467C-B001-F23C07CBB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2C9E-3A6C-468B-94EE-7627A204FE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108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8B0ACE-5868-4A05-A22A-8D5D62BC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06D72A4-907C-45B8-9C5F-7F15F9BC1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54E841-7B7F-4047-89D3-F09CA583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CB7D-414E-49EC-B4CE-9CD4415797C2}" type="datetimeFigureOut">
              <a:rPr lang="es-CO" smtClean="0"/>
              <a:t>22/06/2017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67DE39-A711-4DD8-A41C-335AB820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9E35B2-404E-4F64-867E-5D9FF5C2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2C9E-3A6C-468B-94EE-7627A204FE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2232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48FD68-E3DF-4747-B059-C51173041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9B1C9F5-6603-492A-B228-33A02B3E8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AE7F8D-0C93-4D48-A8A3-A28AA962A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CB7D-414E-49EC-B4CE-9CD4415797C2}" type="datetimeFigureOut">
              <a:rPr lang="es-CO" smtClean="0"/>
              <a:t>22/06/2017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3CF7F9-C3D4-4DF3-8A30-1C84F4FD2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01109E-142F-46F4-9E3B-E8E6A8AC7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2C9E-3A6C-468B-94EE-7627A204FE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2583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33922536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Trans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9126" y="2"/>
            <a:ext cx="9172873" cy="66212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3"/>
            <a:ext cx="11354715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392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F6ED34-976E-4118-86AA-974D3B9A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92D1AE-B67A-4F28-85C9-E6C974631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6403E5-D282-4FEE-9510-BCC53E02E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CB7D-414E-49EC-B4CE-9CD4415797C2}" type="datetimeFigureOut">
              <a:rPr lang="es-CO" smtClean="0"/>
              <a:t>22/06/2017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50580C-19E7-46CB-A11C-588D70CCE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303B18-47DB-478A-8CDE-337D618D6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2C9E-3A6C-468B-94EE-7627A204FE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743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4A7EE-CD7B-4F74-8383-B9478F260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1649E0-12D0-41A1-8AF9-47FE61A0F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581DAE-7E8B-48FF-A0E7-2E1544B67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CB7D-414E-49EC-B4CE-9CD4415797C2}" type="datetimeFigureOut">
              <a:rPr lang="es-CO" smtClean="0"/>
              <a:t>22/06/2017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90B8C2-BB5E-4657-8BC2-3869F83B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DB4899-A32B-4BA0-868E-F7741030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2C9E-3A6C-468B-94EE-7627A204FE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2513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3F749-F808-4AF2-AA8D-C4908376C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EA51F2-A403-43B7-82FD-92882CD89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57F922A-4054-4E87-845B-2FED62175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104CFC-5BB7-4CA0-BBA1-9673A0514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CB7D-414E-49EC-B4CE-9CD4415797C2}" type="datetimeFigureOut">
              <a:rPr lang="es-CO" smtClean="0"/>
              <a:t>22/06/2017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E640E7-BC88-4571-9F7D-BFF75830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C7081E-7648-41CE-9073-5620F372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2C9E-3A6C-468B-94EE-7627A204FE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1603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645306-694E-4EF4-8731-30846DDA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57FBCA-679E-4F96-B3ED-F08018921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8AF8226-DB5C-4B3C-B0F5-13A697095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4E877CC-9379-46BA-B970-B92A812C0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701922-2258-4DE8-A685-7315BD01C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19668E5-B6BA-40A0-9CE2-ECF743AD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CB7D-414E-49EC-B4CE-9CD4415797C2}" type="datetimeFigureOut">
              <a:rPr lang="es-CO" smtClean="0"/>
              <a:t>22/06/2017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C9F8F0-01AB-436A-A269-FD6B46D16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F802B25-CB00-451F-9698-98EE0AE04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2C9E-3A6C-468B-94EE-7627A204FE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3855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CB00E-8511-469A-A5C6-B5F47583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AC60A46-0E4C-4B98-AEAB-A4A05EA09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CB7D-414E-49EC-B4CE-9CD4415797C2}" type="datetimeFigureOut">
              <a:rPr lang="es-CO" smtClean="0"/>
              <a:t>22/06/2017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AF5B8E-38D9-4951-BE5B-0E5CED405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DA96DF8-C894-45CA-BAF8-3DEE7B8C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2C9E-3A6C-468B-94EE-7627A204FE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449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C32F7E9-1C23-4F17-9FC7-1CE303662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CB7D-414E-49EC-B4CE-9CD4415797C2}" type="datetimeFigureOut">
              <a:rPr lang="es-CO" smtClean="0"/>
              <a:t>22/06/2017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7B9A476-00A8-4E47-B99A-511508B93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A4A454-6AE5-4CB5-8DED-D7887F5DD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2C9E-3A6C-468B-94EE-7627A204FE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462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276D0-8F9C-4E1C-AAE6-127965442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E536CD-B32B-43B8-B08D-E15BE8BB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83ECAC-9B02-4E74-A591-2217E6546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FFF887D-28CB-41B5-9D12-076AE3541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CB7D-414E-49EC-B4CE-9CD4415797C2}" type="datetimeFigureOut">
              <a:rPr lang="es-CO" smtClean="0"/>
              <a:t>22/06/2017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43696B-92C1-4C4C-9EB1-2A14BEDC9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E4B5C48-4802-456D-87D7-9650BC1B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2C9E-3A6C-468B-94EE-7627A204FE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3458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6DAB6A-A54C-4B59-9D6D-F50806E9B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775D671-78F3-4E71-9B3A-4A4D7BB229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416F93A-E8F9-464F-8A6F-9B9920D59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C0A6F03-AEF3-4770-BB67-DD74382D5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CB7D-414E-49EC-B4CE-9CD4415797C2}" type="datetimeFigureOut">
              <a:rPr lang="es-CO" smtClean="0"/>
              <a:t>22/06/2017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F15BE1-8236-47A1-9DF4-F78CF9264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5508D1-0399-4649-89E0-4CD7254C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2C9E-3A6C-468B-94EE-7627A204FE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252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0BE42F7-8230-42AD-B6F4-FA3C1410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60BFD6-4895-4204-A371-19A4F9294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C7691B-97BC-46A3-B918-2B925DC5C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CCB7D-414E-49EC-B4CE-9CD4415797C2}" type="datetimeFigureOut">
              <a:rPr lang="es-CO" smtClean="0"/>
              <a:t>22/06/2017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654D5F-5FDB-47CA-83EC-1BECD158B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5D4F9D-FE46-44D4-88E5-2780FF994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02C9E-3A6C-468B-94EE-7627A204FE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854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w3jLJU7DT5E" TargetMode="Externa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3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4B91FFA-B773-4B69-8EC1-5D85041FE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81" y="2673989"/>
            <a:ext cx="5666758" cy="2200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C93F855-702A-4FB5-8254-22B28579005A}"/>
              </a:ext>
            </a:extLst>
          </p:cNvPr>
          <p:cNvSpPr/>
          <p:nvPr/>
        </p:nvSpPr>
        <p:spPr>
          <a:xfrm>
            <a:off x="6801102" y="677190"/>
            <a:ext cx="37285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Paneles</a:t>
            </a:r>
            <a:r>
              <a:rPr lang="es-CO" b="1" dirty="0">
                <a:effectLst/>
              </a:rPr>
              <a:t> </a:t>
            </a:r>
            <a:r>
              <a:rPr lang="es-CO" sz="4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kanban</a:t>
            </a:r>
            <a:endParaRPr lang="es-CO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81F7C35-41CF-4644-90AF-D6D5757B04BA}"/>
              </a:ext>
            </a:extLst>
          </p:cNvPr>
          <p:cNvSpPr/>
          <p:nvPr/>
        </p:nvSpPr>
        <p:spPr>
          <a:xfrm>
            <a:off x="6320639" y="1446631"/>
            <a:ext cx="60212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Convierten tus datos en carteles visuales que pueden adaptarse a sus procesos y a su estilo. </a:t>
            </a:r>
            <a:endParaRPr lang="es-CO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313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C93F855-702A-4FB5-8254-22B28579005A}"/>
              </a:ext>
            </a:extLst>
          </p:cNvPr>
          <p:cNvSpPr/>
          <p:nvPr/>
        </p:nvSpPr>
        <p:spPr>
          <a:xfrm>
            <a:off x="999909" y="813819"/>
            <a:ext cx="48567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Trabajos pendientes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81F7C35-41CF-4644-90AF-D6D5757B04BA}"/>
              </a:ext>
            </a:extLst>
          </p:cNvPr>
          <p:cNvSpPr/>
          <p:nvPr/>
        </p:nvSpPr>
        <p:spPr>
          <a:xfrm>
            <a:off x="519446" y="1583260"/>
            <a:ext cx="602126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 el trabajo pendiente para mantener los elementos en el orden correcto y conectados a las cosas correctas</a:t>
            </a:r>
            <a:endParaRPr lang="es-CO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E163C9-192A-490A-93E5-CBBEE0C85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807" y="3594014"/>
            <a:ext cx="6057900" cy="2305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8046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C93F855-702A-4FB5-8254-22B28579005A}"/>
              </a:ext>
            </a:extLst>
          </p:cNvPr>
          <p:cNvSpPr/>
          <p:nvPr/>
        </p:nvSpPr>
        <p:spPr>
          <a:xfrm>
            <a:off x="730086" y="4444664"/>
            <a:ext cx="19492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Paneles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81F7C35-41CF-4644-90AF-D6D5757B04BA}"/>
              </a:ext>
            </a:extLst>
          </p:cNvPr>
          <p:cNvSpPr/>
          <p:nvPr/>
        </p:nvSpPr>
        <p:spPr>
          <a:xfrm>
            <a:off x="3477718" y="4444664"/>
            <a:ext cx="7679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Los paneles personalizables ayudan a crear vistas adaptadas de los datos que necesita. Configure el diseño de manera adecuada para su equipo y supervise fácilmente el progreso durante el ciclo de vida del proyecto. </a:t>
            </a:r>
            <a:endParaRPr lang="es-CO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DE6DF25-8423-4F2C-A72F-319B840C7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8" y="205130"/>
            <a:ext cx="9179913" cy="395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2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C93F855-702A-4FB5-8254-22B28579005A}"/>
              </a:ext>
            </a:extLst>
          </p:cNvPr>
          <p:cNvSpPr/>
          <p:nvPr/>
        </p:nvSpPr>
        <p:spPr>
          <a:xfrm>
            <a:off x="129701" y="1661954"/>
            <a:ext cx="507188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Conectarse al código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81F7C35-41CF-4644-90AF-D6D5757B04BA}"/>
              </a:ext>
            </a:extLst>
          </p:cNvPr>
          <p:cNvSpPr/>
          <p:nvPr/>
        </p:nvSpPr>
        <p:spPr>
          <a:xfrm>
            <a:off x="924181" y="4596283"/>
            <a:ext cx="105133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Todos los cambios de código se vinculan directamente a la historia, el error o la tarea que dirige el trabajo.  Rastreabilidad y visibilidad sin precedentes para su código base en evolución</a:t>
            </a:r>
            <a:endParaRPr lang="es-CO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56AF8C4-5191-42DD-B1EC-1DB8B3E8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960" y="1049312"/>
            <a:ext cx="7021848" cy="2671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22761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95"/>
          <p:cNvSpPr txBox="1">
            <a:spLocks/>
          </p:cNvSpPr>
          <p:nvPr/>
        </p:nvSpPr>
        <p:spPr>
          <a:xfrm>
            <a:off x="533182" y="0"/>
            <a:ext cx="11658818" cy="1158290"/>
          </a:xfrm>
          <a:prstGeom prst="rect">
            <a:avLst/>
          </a:prstGeom>
          <a:noFill/>
        </p:spPr>
        <p:txBody>
          <a:bodyPr vert="horz" wrap="square" lIns="143428" tIns="89642" rIns="143428" bIns="89642" rtlCol="0" anchor="t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98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705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</a:t>
            </a:r>
          </a:p>
        </p:txBody>
      </p:sp>
      <p:pic>
        <p:nvPicPr>
          <p:cNvPr id="2" name="w3jLJU7DT5E">
            <a:hlinkClick r:id="" action="ppaction://media"/>
            <a:extLst>
              <a:ext uri="{FF2B5EF4-FFF2-40B4-BE49-F238E27FC236}">
                <a16:creationId xmlns:a16="http://schemas.microsoft.com/office/drawing/2014/main" id="{C08A1632-0D21-444E-9CB2-AC5E5F4D34D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21221" y="980169"/>
            <a:ext cx="7482739" cy="561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7AF0DC6-64BB-4892-9FEE-25E0F1470231}"/>
              </a:ext>
            </a:extLst>
          </p:cNvPr>
          <p:cNvSpPr/>
          <p:nvPr/>
        </p:nvSpPr>
        <p:spPr>
          <a:xfrm>
            <a:off x="4253090" y="306262"/>
            <a:ext cx="36166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¿Qué es </a:t>
            </a:r>
            <a:r>
              <a:rPr lang="es-CO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DevOps</a:t>
            </a:r>
            <a:r>
              <a:rPr lang="es-CO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5E9300-7510-4B26-B3D9-4D065D80C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28" y="2111270"/>
            <a:ext cx="6272432" cy="2835483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AD4C4E02-10DE-4F44-95D5-74B63F3ACDEC}"/>
              </a:ext>
            </a:extLst>
          </p:cNvPr>
          <p:cNvGrpSpPr/>
          <p:nvPr/>
        </p:nvGrpSpPr>
        <p:grpSpPr>
          <a:xfrm>
            <a:off x="7353291" y="2111270"/>
            <a:ext cx="3813219" cy="1030889"/>
            <a:chOff x="7353291" y="2111270"/>
            <a:chExt cx="3813219" cy="1030889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E05F0B01-2492-4EB1-BF01-AD916E10A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3291" y="2111270"/>
              <a:ext cx="964806" cy="1030889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EE13E84-61B6-4211-87FF-768C0F3CF1FB}"/>
                </a:ext>
              </a:extLst>
            </p:cNvPr>
            <p:cNvSpPr txBox="1"/>
            <p:nvPr/>
          </p:nvSpPr>
          <p:spPr>
            <a:xfrm>
              <a:off x="8437045" y="2365104"/>
              <a:ext cx="27294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CO" sz="28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Entrega continua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62548F7-B246-457F-AB97-A33EC63B32EC}"/>
              </a:ext>
            </a:extLst>
          </p:cNvPr>
          <p:cNvGrpSpPr/>
          <p:nvPr/>
        </p:nvGrpSpPr>
        <p:grpSpPr>
          <a:xfrm>
            <a:off x="7353291" y="3268789"/>
            <a:ext cx="3084623" cy="991238"/>
            <a:chOff x="7353291" y="3268789"/>
            <a:chExt cx="3084623" cy="99123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B795EF7-C266-4154-A8BD-FB4148B89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3291" y="3268789"/>
              <a:ext cx="1083754" cy="991238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9BE8087F-A669-4AAE-8DFE-7D65F0281C71}"/>
                </a:ext>
              </a:extLst>
            </p:cNvPr>
            <p:cNvSpPr txBox="1"/>
            <p:nvPr/>
          </p:nvSpPr>
          <p:spPr>
            <a:xfrm>
              <a:off x="8437045" y="3502798"/>
              <a:ext cx="200086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CO" sz="28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Método ágil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6463588C-AB64-447D-BB51-C6482135037C}"/>
              </a:ext>
            </a:extLst>
          </p:cNvPr>
          <p:cNvGrpSpPr/>
          <p:nvPr/>
        </p:nvGrpSpPr>
        <p:grpSpPr>
          <a:xfrm>
            <a:off x="7393991" y="4397732"/>
            <a:ext cx="1734269" cy="925156"/>
            <a:chOff x="7393991" y="4397732"/>
            <a:chExt cx="1734269" cy="925156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09C6C848-9709-4C12-9743-3F59BC95B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3991" y="4397732"/>
              <a:ext cx="951589" cy="925156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762450F-0E7C-4E28-98C2-2AAC5FEECC14}"/>
                </a:ext>
              </a:extLst>
            </p:cNvPr>
            <p:cNvSpPr txBox="1"/>
            <p:nvPr/>
          </p:nvSpPr>
          <p:spPr>
            <a:xfrm>
              <a:off x="8437045" y="4598700"/>
              <a:ext cx="69121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CO" sz="28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GIT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781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7AF0DC6-64BB-4892-9FEE-25E0F1470231}"/>
              </a:ext>
            </a:extLst>
          </p:cNvPr>
          <p:cNvSpPr/>
          <p:nvPr/>
        </p:nvSpPr>
        <p:spPr>
          <a:xfrm>
            <a:off x="4253090" y="306262"/>
            <a:ext cx="323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Multiplataforma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614BF43-F1CC-48DB-A8D9-E1136E21C2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7987" y="1743974"/>
            <a:ext cx="9084039" cy="42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7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95"/>
          <p:cNvSpPr txBox="1">
            <a:spLocks/>
          </p:cNvSpPr>
          <p:nvPr/>
        </p:nvSpPr>
        <p:spPr>
          <a:xfrm>
            <a:off x="343941" y="2084363"/>
            <a:ext cx="11658818" cy="2135544"/>
          </a:xfrm>
          <a:prstGeom prst="rect">
            <a:avLst/>
          </a:prstGeom>
          <a:noFill/>
        </p:spPr>
        <p:txBody>
          <a:bodyPr vert="horz" wrap="square" lIns="143428" tIns="89642" rIns="143428" bIns="89642" rtlCol="0" anchor="t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98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7056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Servicios</a:t>
            </a:r>
            <a:r>
              <a:rPr lang="en-US" sz="705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 </a:t>
            </a:r>
            <a:r>
              <a:rPr lang="en-US" sz="7056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herramientas</a:t>
            </a:r>
            <a:r>
              <a:rPr lang="en-US" sz="705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7056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pruebas</a:t>
            </a:r>
            <a:endParaRPr lang="en-US" sz="705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120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7AF0DC6-64BB-4892-9FEE-25E0F1470231}"/>
              </a:ext>
            </a:extLst>
          </p:cNvPr>
          <p:cNvSpPr/>
          <p:nvPr/>
        </p:nvSpPr>
        <p:spPr>
          <a:xfrm>
            <a:off x="2544211" y="501134"/>
            <a:ext cx="75636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Pruebas de carga: locales y en la nube</a:t>
            </a:r>
            <a:endParaRPr lang="es-CO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D744850-8033-4BC8-B4C2-9791F88A1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04" y="1514007"/>
            <a:ext cx="9089661" cy="51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09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7AF0DC6-64BB-4892-9FEE-25E0F1470231}"/>
              </a:ext>
            </a:extLst>
          </p:cNvPr>
          <p:cNvSpPr/>
          <p:nvPr/>
        </p:nvSpPr>
        <p:spPr>
          <a:xfrm>
            <a:off x="2918965" y="817529"/>
            <a:ext cx="59795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Pruebas continuas en </a:t>
            </a:r>
            <a:r>
              <a:rPr lang="es-E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DevOps</a:t>
            </a:r>
            <a:endParaRPr lang="es-CO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99B91EC-A6B8-4303-8541-1E24DA20C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050" y="1632257"/>
            <a:ext cx="7753950" cy="392789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723FFCC-5732-4A37-BF77-CC6135A16AAC}"/>
              </a:ext>
            </a:extLst>
          </p:cNvPr>
          <p:cNvSpPr/>
          <p:nvPr/>
        </p:nvSpPr>
        <p:spPr>
          <a:xfrm>
            <a:off x="424722" y="2834973"/>
            <a:ext cx="438712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Realice pruebas periódicas en las primeras etapas y publique con confianza</a:t>
            </a:r>
            <a:endParaRPr lang="es-CO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937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>
            <a:spLocks/>
          </p:cNvSpPr>
          <p:nvPr/>
        </p:nvSpPr>
        <p:spPr>
          <a:xfrm>
            <a:off x="642749" y="4747560"/>
            <a:ext cx="9487163" cy="44892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53" dirty="0"/>
              <a:t>Sergio Andrés Vargas Acosta</a:t>
            </a:r>
          </a:p>
        </p:txBody>
      </p:sp>
      <p:pic>
        <p:nvPicPr>
          <p:cNvPr id="7" name="Picture 2" descr="Full_logo_white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8" t="-9076" b="-1"/>
          <a:stretch/>
        </p:blipFill>
        <p:spPr bwMode="auto">
          <a:xfrm>
            <a:off x="801801" y="4244257"/>
            <a:ext cx="489478" cy="4208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418643" y="5189125"/>
            <a:ext cx="9487163" cy="89564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961" dirty="0"/>
              <a:t>Microsoft </a:t>
            </a:r>
            <a:r>
              <a:rPr lang="es-CO" sz="1961" dirty="0" err="1"/>
              <a:t>Certified</a:t>
            </a:r>
            <a:r>
              <a:rPr lang="es-CO" sz="1961" dirty="0"/>
              <a:t> </a:t>
            </a:r>
            <a:r>
              <a:rPr lang="es-CO" sz="1961" dirty="0" err="1"/>
              <a:t>Solution</a:t>
            </a:r>
            <a:r>
              <a:rPr lang="es-CO" sz="1961" dirty="0"/>
              <a:t> </a:t>
            </a:r>
            <a:r>
              <a:rPr lang="es-CO" sz="1961" dirty="0" err="1"/>
              <a:t>Developer</a:t>
            </a:r>
            <a:endParaRPr lang="en-US" sz="196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1315067" y="4172005"/>
            <a:ext cx="3475864" cy="28265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3137" dirty="0"/>
              <a:t>@</a:t>
            </a:r>
            <a:r>
              <a:rPr lang="es-CO" sz="3137" dirty="0" err="1"/>
              <a:t>serandvaraco</a:t>
            </a:r>
            <a:endParaRPr lang="en-US" sz="3137" dirty="0"/>
          </a:p>
          <a:p>
            <a:endParaRPr lang="en-US" sz="3137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/>
          <a:srcRect l="19753" r="30866" b="22622"/>
          <a:stretch/>
        </p:blipFill>
        <p:spPr bwMode="auto">
          <a:xfrm rot="5400000">
            <a:off x="7035082" y="1054696"/>
            <a:ext cx="4390579" cy="3878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Rectángulo 10"/>
          <p:cNvSpPr/>
          <p:nvPr/>
        </p:nvSpPr>
        <p:spPr>
          <a:xfrm>
            <a:off x="6487801" y="5209681"/>
            <a:ext cx="5181162" cy="1359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745" b="1" dirty="0"/>
              <a:t>https://github.com/serandvaraco</a:t>
            </a:r>
          </a:p>
          <a:p>
            <a:pPr algn="ctr"/>
            <a:r>
              <a:rPr lang="es-MX" sz="2745" b="1" dirty="0"/>
              <a:t>http://unespacioparanet.com</a:t>
            </a:r>
          </a:p>
          <a:p>
            <a:pPr algn="ctr"/>
            <a:r>
              <a:rPr lang="es-MX" sz="2745" b="1" dirty="0"/>
              <a:t>http://fb.com/unespacioparanet</a:t>
            </a:r>
          </a:p>
        </p:txBody>
      </p:sp>
    </p:spTree>
    <p:extLst>
      <p:ext uri="{BB962C8B-B14F-4D97-AF65-F5344CB8AC3E}">
        <p14:creationId xmlns:p14="http://schemas.microsoft.com/office/powerpoint/2010/main" val="2648423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7AF0DC6-64BB-4892-9FEE-25E0F1470231}"/>
              </a:ext>
            </a:extLst>
          </p:cNvPr>
          <p:cNvSpPr/>
          <p:nvPr/>
        </p:nvSpPr>
        <p:spPr>
          <a:xfrm>
            <a:off x="8180512" y="1655377"/>
            <a:ext cx="36952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Pruebas manuales</a:t>
            </a:r>
            <a:endParaRPr lang="es-CO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7141169-8901-40EA-B8BD-9F1311C82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1" y="149902"/>
            <a:ext cx="7450111" cy="58961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D365173-EF56-4EFB-B42A-5131F8248EB6}"/>
              </a:ext>
            </a:extLst>
          </p:cNvPr>
          <p:cNvSpPr/>
          <p:nvPr/>
        </p:nvSpPr>
        <p:spPr>
          <a:xfrm>
            <a:off x="8604353" y="2479836"/>
            <a:ext cx="47567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Planeamiento, ejecución y seguimiento</a:t>
            </a:r>
          </a:p>
        </p:txBody>
      </p:sp>
    </p:spTree>
    <p:extLst>
      <p:ext uri="{BB962C8B-B14F-4D97-AF65-F5344CB8AC3E}">
        <p14:creationId xmlns:p14="http://schemas.microsoft.com/office/powerpoint/2010/main" val="2702493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7AF0DC6-64BB-4892-9FEE-25E0F1470231}"/>
              </a:ext>
            </a:extLst>
          </p:cNvPr>
          <p:cNvSpPr/>
          <p:nvPr/>
        </p:nvSpPr>
        <p:spPr>
          <a:xfrm>
            <a:off x="3436678" y="517725"/>
            <a:ext cx="43300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Pruebas exploratorias</a:t>
            </a:r>
            <a:endParaRPr lang="es-CO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B75147-E1EC-46FB-9469-7437AE7C9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040" y="1693889"/>
            <a:ext cx="7591309" cy="473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37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7AF0DC6-64BB-4892-9FEE-25E0F1470231}"/>
              </a:ext>
            </a:extLst>
          </p:cNvPr>
          <p:cNvSpPr/>
          <p:nvPr/>
        </p:nvSpPr>
        <p:spPr>
          <a:xfrm>
            <a:off x="2544211" y="501134"/>
            <a:ext cx="68178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Pruebas de aceptación del usuario</a:t>
            </a:r>
            <a:endParaRPr lang="es-CO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65084DE-EE4D-4057-B61F-E643E051C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416" y="1597272"/>
            <a:ext cx="7125481" cy="455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55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95">
            <a:extLst>
              <a:ext uri="{FF2B5EF4-FFF2-40B4-BE49-F238E27FC236}">
                <a16:creationId xmlns:a16="http://schemas.microsoft.com/office/drawing/2014/main" id="{DF5469CD-F84E-4D5E-9616-7A4705F503A4}"/>
              </a:ext>
            </a:extLst>
          </p:cNvPr>
          <p:cNvSpPr txBox="1">
            <a:spLocks/>
          </p:cNvSpPr>
          <p:nvPr/>
        </p:nvSpPr>
        <p:spPr>
          <a:xfrm>
            <a:off x="343941" y="2084363"/>
            <a:ext cx="11658818" cy="1158290"/>
          </a:xfrm>
          <a:prstGeom prst="rect">
            <a:avLst/>
          </a:prstGeom>
          <a:noFill/>
        </p:spPr>
        <p:txBody>
          <a:bodyPr vert="horz" wrap="square" lIns="143428" tIns="89642" rIns="143428" bIns="89642" rtlCol="0" anchor="t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98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7056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Informes</a:t>
            </a:r>
            <a:endParaRPr lang="en-US" sz="705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09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7AF0DC6-64BB-4892-9FEE-25E0F1470231}"/>
              </a:ext>
            </a:extLst>
          </p:cNvPr>
          <p:cNvSpPr/>
          <p:nvPr/>
        </p:nvSpPr>
        <p:spPr>
          <a:xfrm>
            <a:off x="8180512" y="1655377"/>
            <a:ext cx="36317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Obtenga los datos que necesita para seguir adelante</a:t>
            </a:r>
            <a:endParaRPr lang="es-CO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014809-8C2B-4569-B847-78A384917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11" y="752865"/>
            <a:ext cx="7570283" cy="509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61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7AF0DC6-64BB-4892-9FEE-25E0F1470231}"/>
              </a:ext>
            </a:extLst>
          </p:cNvPr>
          <p:cNvSpPr/>
          <p:nvPr/>
        </p:nvSpPr>
        <p:spPr>
          <a:xfrm>
            <a:off x="8560263" y="456164"/>
            <a:ext cx="36317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Crear informes imponentes con </a:t>
            </a:r>
            <a:r>
              <a:rPr lang="es-E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Power</a:t>
            </a:r>
            <a:r>
              <a:rPr lang="es-E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BI</a:t>
            </a:r>
            <a:endParaRPr lang="es-CO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D8BB53F-F7DD-4958-A209-9138CD5FF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87" y="2351636"/>
            <a:ext cx="7616376" cy="38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42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95">
            <a:extLst>
              <a:ext uri="{FF2B5EF4-FFF2-40B4-BE49-F238E27FC236}">
                <a16:creationId xmlns:a16="http://schemas.microsoft.com/office/drawing/2014/main" id="{DF5469CD-F84E-4D5E-9616-7A4705F503A4}"/>
              </a:ext>
            </a:extLst>
          </p:cNvPr>
          <p:cNvSpPr txBox="1">
            <a:spLocks/>
          </p:cNvSpPr>
          <p:nvPr/>
        </p:nvSpPr>
        <p:spPr>
          <a:xfrm>
            <a:off x="343941" y="2084363"/>
            <a:ext cx="11658818" cy="1158290"/>
          </a:xfrm>
          <a:prstGeom prst="rect">
            <a:avLst/>
          </a:prstGeom>
          <a:noFill/>
        </p:spPr>
        <p:txBody>
          <a:bodyPr vert="horz" wrap="square" lIns="143428" tIns="89642" rIns="143428" bIns="89642" rtlCol="0" anchor="t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98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7056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Versiones</a:t>
            </a:r>
            <a:r>
              <a:rPr lang="en-US" sz="705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Previas</a:t>
            </a:r>
          </a:p>
        </p:txBody>
      </p:sp>
    </p:spTree>
    <p:extLst>
      <p:ext uri="{BB962C8B-B14F-4D97-AF65-F5344CB8AC3E}">
        <p14:creationId xmlns:p14="http://schemas.microsoft.com/office/powerpoint/2010/main" val="242275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DB48C9D-85BB-4740-B70A-097C72338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79" y="1573967"/>
            <a:ext cx="11921221" cy="339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18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>
            <a:spLocks/>
          </p:cNvSpPr>
          <p:nvPr/>
        </p:nvSpPr>
        <p:spPr>
          <a:xfrm>
            <a:off x="642749" y="4747560"/>
            <a:ext cx="9487163" cy="44892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53" dirty="0"/>
              <a:t>Sergio Andrés Vargas Acosta</a:t>
            </a:r>
          </a:p>
        </p:txBody>
      </p:sp>
      <p:pic>
        <p:nvPicPr>
          <p:cNvPr id="7" name="Picture 2" descr="Full_logo_white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8" t="-9076" b="-1"/>
          <a:stretch/>
        </p:blipFill>
        <p:spPr bwMode="auto">
          <a:xfrm>
            <a:off x="801801" y="4244257"/>
            <a:ext cx="489478" cy="4208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418643" y="5189125"/>
            <a:ext cx="9487163" cy="89564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961" dirty="0"/>
              <a:t>Microsoft </a:t>
            </a:r>
            <a:r>
              <a:rPr lang="es-CO" sz="1961" dirty="0" err="1"/>
              <a:t>Certified</a:t>
            </a:r>
            <a:r>
              <a:rPr lang="es-CO" sz="1961" dirty="0"/>
              <a:t> </a:t>
            </a:r>
            <a:r>
              <a:rPr lang="es-CO" sz="1961" dirty="0" err="1"/>
              <a:t>Solution</a:t>
            </a:r>
            <a:r>
              <a:rPr lang="es-CO" sz="1961" dirty="0"/>
              <a:t> </a:t>
            </a:r>
            <a:r>
              <a:rPr lang="es-CO" sz="1961" dirty="0" err="1"/>
              <a:t>Developer</a:t>
            </a:r>
            <a:endParaRPr lang="en-US" sz="196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1315067" y="4172005"/>
            <a:ext cx="3475864" cy="28265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3137" dirty="0"/>
              <a:t>@</a:t>
            </a:r>
            <a:r>
              <a:rPr lang="es-CO" sz="3137" dirty="0" err="1"/>
              <a:t>serandvaraco</a:t>
            </a:r>
            <a:endParaRPr lang="en-US" sz="3137" dirty="0"/>
          </a:p>
          <a:p>
            <a:endParaRPr lang="en-US" sz="3137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/>
          <a:srcRect l="19753" r="30866" b="22622"/>
          <a:stretch/>
        </p:blipFill>
        <p:spPr bwMode="auto">
          <a:xfrm rot="5400000">
            <a:off x="7035082" y="1054696"/>
            <a:ext cx="4390579" cy="3878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Rectángulo 10"/>
          <p:cNvSpPr/>
          <p:nvPr/>
        </p:nvSpPr>
        <p:spPr>
          <a:xfrm>
            <a:off x="6487801" y="5209681"/>
            <a:ext cx="5181162" cy="1359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745" b="1" dirty="0"/>
              <a:t>https://github.com/serandvaraco</a:t>
            </a:r>
          </a:p>
          <a:p>
            <a:pPr algn="ctr"/>
            <a:r>
              <a:rPr lang="es-MX" sz="2745" b="1" dirty="0"/>
              <a:t>http://unespacioparanet.com</a:t>
            </a:r>
          </a:p>
          <a:p>
            <a:pPr algn="ctr"/>
            <a:r>
              <a:rPr lang="es-MX" sz="2745" b="1" dirty="0"/>
              <a:t>http://fb.com/unespacioparanet</a:t>
            </a:r>
          </a:p>
        </p:txBody>
      </p:sp>
    </p:spTree>
    <p:extLst>
      <p:ext uri="{BB962C8B-B14F-4D97-AF65-F5344CB8AC3E}">
        <p14:creationId xmlns:p14="http://schemas.microsoft.com/office/powerpoint/2010/main" val="4084485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95"/>
          <p:cNvSpPr txBox="1">
            <a:spLocks/>
          </p:cNvSpPr>
          <p:nvPr/>
        </p:nvSpPr>
        <p:spPr>
          <a:xfrm>
            <a:off x="343941" y="2084363"/>
            <a:ext cx="11658818" cy="1158290"/>
          </a:xfrm>
          <a:prstGeom prst="rect">
            <a:avLst/>
          </a:prstGeom>
          <a:noFill/>
        </p:spPr>
        <p:txBody>
          <a:bodyPr vert="horz" wrap="square" lIns="143428" tIns="89642" rIns="143428" bIns="89642" rtlCol="0" anchor="t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98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705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 Team Services</a:t>
            </a:r>
          </a:p>
        </p:txBody>
      </p:sp>
    </p:spTree>
    <p:extLst>
      <p:ext uri="{BB962C8B-B14F-4D97-AF65-F5344CB8AC3E}">
        <p14:creationId xmlns:p14="http://schemas.microsoft.com/office/powerpoint/2010/main" val="199879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7A2E22C-E874-42D0-AAC9-686E8BECD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475" y="385918"/>
            <a:ext cx="4945506" cy="317107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D45E799-1AA6-4568-AF3B-A69E9A3BFEBD}"/>
              </a:ext>
            </a:extLst>
          </p:cNvPr>
          <p:cNvSpPr txBox="1"/>
          <p:nvPr/>
        </p:nvSpPr>
        <p:spPr>
          <a:xfrm>
            <a:off x="1079291" y="3362204"/>
            <a:ext cx="6439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Cree el entorno de desarrollo perfecto para su equipo</a:t>
            </a:r>
            <a:endParaRPr lang="es-CO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8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45E799-1AA6-4568-AF3B-A69E9A3BFEBD}"/>
              </a:ext>
            </a:extLst>
          </p:cNvPr>
          <p:cNvSpPr txBox="1"/>
          <p:nvPr/>
        </p:nvSpPr>
        <p:spPr>
          <a:xfrm>
            <a:off x="5456419" y="3946821"/>
            <a:ext cx="6439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Permanezca conectado desde la idea hasta la publicación</a:t>
            </a:r>
            <a:endParaRPr lang="es-CO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BC2B11F-3DD5-4186-8D1C-BF1D46304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25" y="687907"/>
            <a:ext cx="5932358" cy="25698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98983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45E799-1AA6-4568-AF3B-A69E9A3BFEBD}"/>
              </a:ext>
            </a:extLst>
          </p:cNvPr>
          <p:cNvSpPr txBox="1"/>
          <p:nvPr/>
        </p:nvSpPr>
        <p:spPr>
          <a:xfrm>
            <a:off x="209862" y="2612696"/>
            <a:ext cx="49617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Mejore la calidad del código y la detección anticipada de problemas</a:t>
            </a:r>
            <a:endParaRPr lang="es-CO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FDF4391-24B9-4AF4-8FB2-370BEC5AC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607" y="446480"/>
            <a:ext cx="6575762" cy="43324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0371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45E799-1AA6-4568-AF3B-A69E9A3BFEBD}"/>
              </a:ext>
            </a:extLst>
          </p:cNvPr>
          <p:cNvSpPr txBox="1"/>
          <p:nvPr/>
        </p:nvSpPr>
        <p:spPr>
          <a:xfrm>
            <a:off x="3267857" y="3721967"/>
            <a:ext cx="8199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Automatice y simplifique las implementaciones de Azure</a:t>
            </a:r>
            <a:endParaRPr lang="es-CO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492E16-2929-44D6-B8A6-71417451D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8" y="346490"/>
            <a:ext cx="6747838" cy="272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99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95"/>
          <p:cNvSpPr txBox="1">
            <a:spLocks/>
          </p:cNvSpPr>
          <p:nvPr/>
        </p:nvSpPr>
        <p:spPr>
          <a:xfrm>
            <a:off x="533182" y="120652"/>
            <a:ext cx="11658818" cy="735033"/>
          </a:xfrm>
          <a:prstGeom prst="rect">
            <a:avLst/>
          </a:prstGeom>
          <a:noFill/>
        </p:spPr>
        <p:txBody>
          <a:bodyPr vert="horz" wrap="square" lIns="143428" tIns="89642" rIns="143428" bIns="89642" rtlCol="0" anchor="t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98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Productividad</a:t>
            </a:r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C533F72-E8FF-4730-B3BB-2E19EE6912C2}"/>
              </a:ext>
            </a:extLst>
          </p:cNvPr>
          <p:cNvGrpSpPr/>
          <p:nvPr/>
        </p:nvGrpSpPr>
        <p:grpSpPr>
          <a:xfrm>
            <a:off x="880047" y="1155049"/>
            <a:ext cx="3118735" cy="953453"/>
            <a:chOff x="880047" y="1155049"/>
            <a:chExt cx="3118735" cy="953453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40909E90-FEAB-4BFC-A831-9E865ADEB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047" y="1155049"/>
              <a:ext cx="838200" cy="953453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73FB3E6-D9AA-4C15-A608-3F025CB66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5157" y="1468447"/>
              <a:ext cx="2333625" cy="457200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6114C636-794E-4907-8241-6F914B627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57" y="2538408"/>
            <a:ext cx="2933700" cy="100965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A7041EF9-C46A-4C0B-8355-3BF7E4C6520B}"/>
              </a:ext>
            </a:extLst>
          </p:cNvPr>
          <p:cNvGrpSpPr/>
          <p:nvPr/>
        </p:nvGrpSpPr>
        <p:grpSpPr>
          <a:xfrm>
            <a:off x="984822" y="3977964"/>
            <a:ext cx="1466850" cy="676275"/>
            <a:chOff x="903157" y="3956033"/>
            <a:chExt cx="1466850" cy="676275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87A9B18-7FE0-40F1-9AE8-74B0EA9D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3157" y="3956033"/>
              <a:ext cx="790575" cy="676275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60DB7FC5-E035-4E61-BD5C-639A286C1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2307" y="4070332"/>
              <a:ext cx="647700" cy="447675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D504D31-4B61-4532-925A-903F7D6D9A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822" y="5084143"/>
            <a:ext cx="2971800" cy="8858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2CC52BC-7BF5-48F6-A0DF-D01DEC2A80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1191" y="1278586"/>
            <a:ext cx="809625" cy="8001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23C8145-41E3-4F3A-B350-C15A4689EE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1728" y="1516711"/>
            <a:ext cx="657225" cy="3238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13A71F6-5ADF-4DA0-ADC3-084F4F6851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1140" y="2695570"/>
            <a:ext cx="723900" cy="69532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96DF142-4F21-47E0-958C-13F7EF8717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1728" y="2833682"/>
            <a:ext cx="923925" cy="4191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A0D43DE-C0B3-4023-BFAA-74F93A44B0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81830" y="3854139"/>
            <a:ext cx="781050" cy="8001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DC23241-B8E4-4BA3-A7B2-B926B00FFB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72417" y="4101787"/>
            <a:ext cx="2333625" cy="42862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1446AC9-1E05-4D12-BC94-8BE60975859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05643" y="5155580"/>
            <a:ext cx="800100" cy="74295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D0D8A07-501E-4A9B-BDA9-81B4B7C3E2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72417" y="5276524"/>
            <a:ext cx="2200275" cy="4953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F8F849E-6CCF-4307-9209-058A66C75DB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92015" y="1369074"/>
            <a:ext cx="733425" cy="65722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9BB4CE9-EB6D-4CF9-A85B-7C023974BB5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25440" y="1501783"/>
            <a:ext cx="10191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9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95"/>
          <p:cNvSpPr txBox="1">
            <a:spLocks/>
          </p:cNvSpPr>
          <p:nvPr/>
        </p:nvSpPr>
        <p:spPr>
          <a:xfrm>
            <a:off x="343941" y="2084363"/>
            <a:ext cx="11658818" cy="1158290"/>
          </a:xfrm>
          <a:prstGeom prst="rect">
            <a:avLst/>
          </a:prstGeom>
          <a:noFill/>
        </p:spPr>
        <p:txBody>
          <a:bodyPr vert="horz" wrap="square" lIns="143428" tIns="89642" rIns="143428" bIns="89642" rtlCol="0" anchor="t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98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7056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Herramientas</a:t>
            </a:r>
            <a:r>
              <a:rPr lang="en-US" sz="705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Agile</a:t>
            </a:r>
          </a:p>
        </p:txBody>
      </p:sp>
    </p:spTree>
    <p:extLst>
      <p:ext uri="{BB962C8B-B14F-4D97-AF65-F5344CB8AC3E}">
        <p14:creationId xmlns:p14="http://schemas.microsoft.com/office/powerpoint/2010/main" val="18746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313</Words>
  <Application>Microsoft Office PowerPoint</Application>
  <PresentationFormat>Panorámica</PresentationFormat>
  <Paragraphs>57</Paragraphs>
  <Slides>28</Slides>
  <Notes>10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Segoe UI</vt:lpstr>
      <vt:lpstr>Segoe UI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 Vargas MCPD</dc:creator>
  <cp:lastModifiedBy>Sergio Vargas MCPD</cp:lastModifiedBy>
  <cp:revision>12</cp:revision>
  <dcterms:created xsi:type="dcterms:W3CDTF">2017-06-22T17:45:09Z</dcterms:created>
  <dcterms:modified xsi:type="dcterms:W3CDTF">2017-06-22T22:24:46Z</dcterms:modified>
</cp:coreProperties>
</file>